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chivo Black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Garet ExtraBold" panose="020B0604020202020204" charset="0"/>
      <p:regular r:id="rId24"/>
    </p:embeddedFont>
    <p:embeddedFont>
      <p:font typeface="Garet ExtraBold Bold" panose="020B0604020202020204" charset="0"/>
      <p:regular r:id="rId25"/>
    </p:embeddedFont>
    <p:embeddedFont>
      <p:font typeface="Montserrat" panose="00000500000000000000" pitchFamily="2" charset="0"/>
      <p:regular r:id="rId26"/>
    </p:embeddedFont>
    <p:embeddedFont>
      <p:font typeface="Montserrat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jpe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3900">
            <a:off x="-1103269" y="6104991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53669" y="2827159"/>
            <a:ext cx="9038984" cy="407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WORLD ECONOMIC</a:t>
            </a:r>
          </a:p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INDICATORS</a:t>
            </a:r>
          </a:p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40570" y="1104900"/>
            <a:ext cx="2865183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REPORT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7" t="-25972" b="-21224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0" y="7720113"/>
            <a:ext cx="3796704" cy="28832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4821947"/>
            <a:ext cx="5035185" cy="353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6"/>
              </a:lnSpc>
            </a:pPr>
            <a:r>
              <a:rPr lang="en-US" sz="58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TOTAL CUNTRIES ANALYZED </a:t>
            </a:r>
          </a:p>
          <a:p>
            <a:pPr algn="ctr">
              <a:lnSpc>
                <a:spcPts val="5516"/>
              </a:lnSpc>
            </a:pPr>
            <a:r>
              <a:rPr lang="en-US" sz="58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191</a:t>
            </a:r>
          </a:p>
          <a:p>
            <a:pPr algn="ctr">
              <a:lnSpc>
                <a:spcPts val="5516"/>
              </a:lnSpc>
            </a:pPr>
            <a:endParaRPr lang="en-US" sz="5807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524" y="6592529"/>
            <a:ext cx="1684761" cy="1690547"/>
            <a:chOff x="0" y="0"/>
            <a:chExt cx="2246347" cy="225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347" cy="2254062"/>
            </a:xfrm>
            <a:custGeom>
              <a:avLst/>
              <a:gdLst/>
              <a:ahLst/>
              <a:cxnLst/>
              <a:rect l="l" t="t" r="r" b="b"/>
              <a:pathLst>
                <a:path w="2246347" h="2254062">
                  <a:moveTo>
                    <a:pt x="0" y="0"/>
                  </a:moveTo>
                  <a:lnTo>
                    <a:pt x="2246347" y="0"/>
                  </a:lnTo>
                  <a:lnTo>
                    <a:pt x="2246347" y="2254062"/>
                  </a:lnTo>
                  <a:lnTo>
                    <a:pt x="0" y="2254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20524" y="4242902"/>
            <a:ext cx="6823659" cy="2657598"/>
            <a:chOff x="0" y="0"/>
            <a:chExt cx="9098212" cy="354346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00" r="700"/>
            <a:stretch>
              <a:fillRect/>
            </a:stretch>
          </p:blipFill>
          <p:spPr>
            <a:xfrm>
              <a:off x="0" y="0"/>
              <a:ext cx="9098212" cy="354346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365562" y="6592529"/>
            <a:ext cx="1684761" cy="1690547"/>
            <a:chOff x="0" y="0"/>
            <a:chExt cx="2246347" cy="2254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6347" cy="2254062"/>
            </a:xfrm>
            <a:custGeom>
              <a:avLst/>
              <a:gdLst/>
              <a:ahLst/>
              <a:cxnLst/>
              <a:rect l="l" t="t" r="r" b="b"/>
              <a:pathLst>
                <a:path w="2246347" h="2254062">
                  <a:moveTo>
                    <a:pt x="0" y="0"/>
                  </a:moveTo>
                  <a:lnTo>
                    <a:pt x="2246347" y="0"/>
                  </a:lnTo>
                  <a:lnTo>
                    <a:pt x="2246347" y="2254062"/>
                  </a:lnTo>
                  <a:lnTo>
                    <a:pt x="0" y="2254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796652" y="4126923"/>
            <a:ext cx="6823659" cy="2773576"/>
            <a:chOff x="0" y="0"/>
            <a:chExt cx="9098212" cy="369810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780" r="2780"/>
            <a:stretch>
              <a:fillRect/>
            </a:stretch>
          </p:blipFill>
          <p:spPr>
            <a:xfrm>
              <a:off x="0" y="0"/>
              <a:ext cx="9098212" cy="369810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1717471" y="1170924"/>
            <a:ext cx="4648091" cy="2719509"/>
            <a:chOff x="0" y="0"/>
            <a:chExt cx="1152588" cy="674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2588" cy="674358"/>
            </a:xfrm>
            <a:custGeom>
              <a:avLst/>
              <a:gdLst/>
              <a:ahLst/>
              <a:cxnLst/>
              <a:rect l="l" t="t" r="r" b="b"/>
              <a:pathLst>
                <a:path w="1152588" h="674358">
                  <a:moveTo>
                    <a:pt x="576294" y="674358"/>
                  </a:moveTo>
                  <a:lnTo>
                    <a:pt x="1152588" y="0"/>
                  </a:lnTo>
                  <a:lnTo>
                    <a:pt x="0" y="0"/>
                  </a:lnTo>
                  <a:lnTo>
                    <a:pt x="576294" y="674358"/>
                  </a:lnTo>
                  <a:close/>
                </a:path>
              </a:pathLst>
            </a:custGeom>
            <a:solidFill>
              <a:srgbClr val="FBDDDB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80092" y="48168"/>
              <a:ext cx="792405" cy="313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66024" y="-6431596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657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18288000" cy="10293978"/>
          </a:xfrm>
          <a:custGeom>
            <a:avLst/>
            <a:gdLst/>
            <a:ahLst/>
            <a:cxnLst/>
            <a:rect l="l" t="t" r="r" b="b"/>
            <a:pathLst>
              <a:path w="18288000" h="10293978">
                <a:moveTo>
                  <a:pt x="0" y="0"/>
                </a:moveTo>
                <a:lnTo>
                  <a:pt x="18288000" y="0"/>
                </a:lnTo>
                <a:lnTo>
                  <a:pt x="18288000" y="10293978"/>
                </a:lnTo>
                <a:lnTo>
                  <a:pt x="0" y="10293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4000"/>
            </a:blip>
            <a:stretch>
              <a:fillRect t="-3630" b="-363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17378" y="1414972"/>
            <a:ext cx="4283110" cy="2325679"/>
            <a:chOff x="0" y="0"/>
            <a:chExt cx="1010244" cy="5485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0244" cy="548551"/>
            </a:xfrm>
            <a:custGeom>
              <a:avLst/>
              <a:gdLst/>
              <a:ahLst/>
              <a:cxnLst/>
              <a:rect l="l" t="t" r="r" b="b"/>
              <a:pathLst>
                <a:path w="1010244" h="548551">
                  <a:moveTo>
                    <a:pt x="505122" y="0"/>
                  </a:moveTo>
                  <a:lnTo>
                    <a:pt x="1010244" y="548551"/>
                  </a:lnTo>
                  <a:lnTo>
                    <a:pt x="0" y="548551"/>
                  </a:lnTo>
                  <a:lnTo>
                    <a:pt x="505122" y="0"/>
                  </a:lnTo>
                  <a:close/>
                </a:path>
              </a:pathLst>
            </a:custGeom>
            <a:solidFill>
              <a:srgbClr val="EAFFE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57851" y="254684"/>
              <a:ext cx="694543" cy="254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717471" y="897002"/>
            <a:ext cx="4809547" cy="316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1916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BOTTOM 5 COUNTRIES BY HDI (2018)</a:t>
            </a:r>
          </a:p>
          <a:p>
            <a:pPr algn="l">
              <a:lnSpc>
                <a:spcPts val="4217"/>
              </a:lnSpc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SOUTH SUDAN= 39.5%</a:t>
            </a:r>
          </a:p>
          <a:p>
            <a:pPr algn="l">
              <a:lnSpc>
                <a:spcPts val="4217"/>
              </a:lnSpc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CHAD = 39.8%</a:t>
            </a:r>
          </a:p>
          <a:p>
            <a:pPr algn="l">
              <a:lnSpc>
                <a:spcPts val="4217"/>
              </a:lnSpc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NIGER = 39.9%</a:t>
            </a:r>
          </a:p>
          <a:p>
            <a:pPr algn="l">
              <a:lnSpc>
                <a:spcPts val="4217"/>
              </a:lnSpc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CENTRAL AFRICAN REPUBLIC = 40.5%</a:t>
            </a:r>
          </a:p>
          <a:p>
            <a:pPr algn="l">
              <a:lnSpc>
                <a:spcPts val="4217"/>
              </a:lnSpc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BURUNDI= 42.8%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7378" y="1453072"/>
            <a:ext cx="4283110" cy="2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</a:pPr>
            <a:r>
              <a:rPr lang="en-US" sz="18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TOP 5 COUNTRIES BY HDI (2018)</a:t>
            </a:r>
          </a:p>
          <a:p>
            <a:pPr algn="l">
              <a:lnSpc>
                <a:spcPts val="1822"/>
              </a:lnSpc>
            </a:pPr>
            <a:endParaRPr lang="en-US" sz="1804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NORWAY = 95.7%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IRELAND &amp; SWITZERLAND = 95.5%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HONG KONG = 94.9%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GERMANY = 94.7%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0529" y="397836"/>
            <a:ext cx="5146943" cy="62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  <a:spcBef>
                <a:spcPct val="0"/>
              </a:spcBef>
            </a:pPr>
            <a:r>
              <a:rPr lang="en-US" sz="4078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AS OF 2018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96652" y="7488420"/>
            <a:ext cx="7253671" cy="207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LIFE EXPECTANCY AT BIRTH: 44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EXPECTED YEARS OF SCHOOLING:  5.7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GROSS NATIONAL INCOME  PER CAPITA: $ 1,8K 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INTERNET USAGE RATE: 0.38%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5814" y="7488420"/>
            <a:ext cx="7138186" cy="207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LIFE EXPECTANCY AT BIRTH: 77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EXPECTED YEARS OF SCHOOLING: 13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GROSS NATIONAL INCOME PER CAPITA: $ 103K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INTERNET USAGE RATE: 96.7%</a:t>
            </a:r>
          </a:p>
        </p:txBody>
      </p:sp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891548">
            <a:off x="1198290" y="-1784040"/>
            <a:ext cx="14735145" cy="14394090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>
                <a:alphaModFix amt="16000"/>
              </a:blip>
              <a:stretch>
                <a:fillRect l="-36785" r="-367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36437" y="5157866"/>
            <a:ext cx="17815126" cy="458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7"/>
              </a:lnSpc>
            </a:pPr>
            <a:r>
              <a:rPr lang="en-US" sz="5200" dirty="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 THE NEXT SLIDES WE WILL SHOW SOME OF THE ANALYSES FROM THE DASHBOARD THAT WE HAVE REACHED ABOUT EGYPT BETWEEN THE YEARS 2000-2018.</a:t>
            </a:r>
          </a:p>
        </p:txBody>
      </p:sp>
      <p:sp>
        <p:nvSpPr>
          <p:cNvPr id="5" name="Freeform 5"/>
          <p:cNvSpPr/>
          <p:nvPr/>
        </p:nvSpPr>
        <p:spPr>
          <a:xfrm rot="1184823">
            <a:off x="5737158" y="-1409133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7" y="0"/>
                </a:lnTo>
                <a:lnTo>
                  <a:pt x="20881677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14106" cy="10287000"/>
          </a:xfrm>
          <a:custGeom>
            <a:avLst/>
            <a:gdLst/>
            <a:ahLst/>
            <a:cxnLst/>
            <a:rect l="l" t="t" r="r" b="b"/>
            <a:pathLst>
              <a:path w="18214106" h="10287000">
                <a:moveTo>
                  <a:pt x="0" y="0"/>
                </a:moveTo>
                <a:lnTo>
                  <a:pt x="18214106" y="0"/>
                </a:lnTo>
                <a:lnTo>
                  <a:pt x="18214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" b="-203"/>
            </a:stretch>
          </a:blipFill>
        </p:spPr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37080"/>
            <a:ext cx="4283110" cy="2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</a:pPr>
            <a:r>
              <a:rPr lang="en-US" sz="18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TOP 5 COUNTRIES BY HDI (2018)</a:t>
            </a:r>
          </a:p>
          <a:p>
            <a:pPr algn="l">
              <a:lnSpc>
                <a:spcPts val="1822"/>
              </a:lnSpc>
            </a:pPr>
            <a:endParaRPr lang="en-US" sz="1804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NORWAY = 95.7%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IRELAND &amp; SWITZERLAND = 95.5%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HONG KONG = 94.9%</a:t>
            </a:r>
          </a:p>
          <a:p>
            <a:pPr algn="l">
              <a:lnSpc>
                <a:spcPts val="3971"/>
              </a:lnSpc>
            </a:pPr>
            <a:r>
              <a:rPr lang="en-US" sz="170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GERMANY = 94.7%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7924" y="7683312"/>
            <a:ext cx="7138186" cy="207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LIFE EXPECTANCY AT BIRTH: 77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EXPECTED YEARS OF SCHOOLING: 13 YEARS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GROSS NATIONAL INCOME PER CAPITA: $ 103K</a:t>
            </a:r>
          </a:p>
          <a:p>
            <a:pPr marL="390829" lvl="1" indent="-195414" algn="l">
              <a:lnSpc>
                <a:spcPts val="4217"/>
              </a:lnSpc>
              <a:buFont typeface="Arial"/>
              <a:buChar char="•"/>
            </a:pPr>
            <a:r>
              <a:rPr lang="en-US" sz="181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INTERNET USAGE RATE: 96.7%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0857" y="408741"/>
            <a:ext cx="2056308" cy="60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4"/>
              </a:lnSpc>
              <a:spcBef>
                <a:spcPct val="0"/>
              </a:spcBef>
            </a:pPr>
            <a:r>
              <a:rPr lang="en-US" sz="3978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2000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2759" y="408741"/>
            <a:ext cx="1858272" cy="60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4"/>
              </a:lnSpc>
              <a:spcBef>
                <a:spcPct val="0"/>
              </a:spcBef>
            </a:pPr>
            <a:r>
              <a:rPr lang="en-US" sz="3978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2018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0" b="-198"/>
            </a:stretch>
          </a:blipFill>
        </p:spPr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450550" h="10204519">
                <a:moveTo>
                  <a:pt x="0" y="0"/>
                </a:moveTo>
                <a:lnTo>
                  <a:pt x="18450550" y="0"/>
                </a:lnTo>
                <a:lnTo>
                  <a:pt x="18450550" y="10204519"/>
                </a:lnTo>
                <a:lnTo>
                  <a:pt x="0" y="10204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4" b="-1392"/>
            </a:stretch>
          </a:blipFill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" t="-669" r="-75"/>
            </a:stretch>
          </a:blipFill>
        </p:spPr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01105"/>
          </a:xfrm>
          <a:custGeom>
            <a:avLst/>
            <a:gdLst/>
            <a:ahLst/>
            <a:cxnLst/>
            <a:rect l="l" t="t" r="r" b="b"/>
            <a:pathLst>
              <a:path w="18288000" h="10201105">
                <a:moveTo>
                  <a:pt x="0" y="0"/>
                </a:moveTo>
                <a:lnTo>
                  <a:pt x="18288000" y="0"/>
                </a:lnTo>
                <a:lnTo>
                  <a:pt x="18288000" y="10201105"/>
                </a:lnTo>
                <a:lnTo>
                  <a:pt x="0" y="1020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" b="-566"/>
            </a:stretch>
          </a:blipFill>
        </p:spPr>
      </p:sp>
    </p:spTree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846">
            <a:off x="-3656258" y="-375607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88482" y="587220"/>
            <a:ext cx="6918653" cy="8795964"/>
            <a:chOff x="-2540" y="-1270"/>
            <a:chExt cx="4329430" cy="5504180"/>
          </a:xfrm>
        </p:grpSpPr>
        <p:sp>
          <p:nvSpPr>
            <p:cNvPr id="4" name="Freeform 4"/>
            <p:cNvSpPr/>
            <p:nvPr/>
          </p:nvSpPr>
          <p:spPr>
            <a:xfrm>
              <a:off x="-2540" y="-1270"/>
              <a:ext cx="4329430" cy="5504180"/>
            </a:xfrm>
            <a:custGeom>
              <a:avLst/>
              <a:gdLst/>
              <a:ahLst/>
              <a:cxnLst/>
              <a:rect l="l" t="t" r="r" b="b"/>
              <a:pathLst>
                <a:path w="4329430" h="5504180">
                  <a:moveTo>
                    <a:pt x="2216150" y="5504180"/>
                  </a:moveTo>
                  <a:cubicBezTo>
                    <a:pt x="2186940" y="5504180"/>
                    <a:pt x="2157730" y="5504180"/>
                    <a:pt x="2129790" y="5504180"/>
                  </a:cubicBezTo>
                  <a:cubicBezTo>
                    <a:pt x="2123440" y="5502910"/>
                    <a:pt x="2118360" y="5501640"/>
                    <a:pt x="2112010" y="5501640"/>
                  </a:cubicBezTo>
                  <a:cubicBezTo>
                    <a:pt x="2038350" y="5497830"/>
                    <a:pt x="1967230" y="5485130"/>
                    <a:pt x="1897380" y="5463540"/>
                  </a:cubicBezTo>
                  <a:cubicBezTo>
                    <a:pt x="1772920" y="5425440"/>
                    <a:pt x="1657350" y="5367020"/>
                    <a:pt x="1548130" y="5295900"/>
                  </a:cubicBezTo>
                  <a:cubicBezTo>
                    <a:pt x="1423670" y="5215890"/>
                    <a:pt x="1294130" y="5143500"/>
                    <a:pt x="1160780" y="5081270"/>
                  </a:cubicBezTo>
                  <a:cubicBezTo>
                    <a:pt x="1040130" y="5025390"/>
                    <a:pt x="914400" y="4980940"/>
                    <a:pt x="791210" y="4933950"/>
                  </a:cubicBezTo>
                  <a:cubicBezTo>
                    <a:pt x="633730" y="4874259"/>
                    <a:pt x="492760" y="4785359"/>
                    <a:pt x="373380" y="4665979"/>
                  </a:cubicBezTo>
                  <a:cubicBezTo>
                    <a:pt x="320040" y="4612639"/>
                    <a:pt x="274320" y="4551679"/>
                    <a:pt x="227330" y="4491989"/>
                  </a:cubicBezTo>
                  <a:cubicBezTo>
                    <a:pt x="173990" y="4424679"/>
                    <a:pt x="127000" y="4353559"/>
                    <a:pt x="95250" y="4273549"/>
                  </a:cubicBezTo>
                  <a:cubicBezTo>
                    <a:pt x="31750" y="4117340"/>
                    <a:pt x="0" y="3954780"/>
                    <a:pt x="2540" y="3785870"/>
                  </a:cubicBezTo>
                  <a:cubicBezTo>
                    <a:pt x="6350" y="3604260"/>
                    <a:pt x="29210" y="3426460"/>
                    <a:pt x="92710" y="3256280"/>
                  </a:cubicBezTo>
                  <a:cubicBezTo>
                    <a:pt x="189230" y="2992120"/>
                    <a:pt x="354330" y="2782570"/>
                    <a:pt x="590550" y="2632710"/>
                  </a:cubicBezTo>
                  <a:cubicBezTo>
                    <a:pt x="715010" y="2552700"/>
                    <a:pt x="853440" y="2501900"/>
                    <a:pt x="995680" y="2463800"/>
                  </a:cubicBezTo>
                  <a:cubicBezTo>
                    <a:pt x="1122680" y="2429510"/>
                    <a:pt x="1250950" y="2400300"/>
                    <a:pt x="1379220" y="2369820"/>
                  </a:cubicBezTo>
                  <a:cubicBezTo>
                    <a:pt x="1526540" y="2334260"/>
                    <a:pt x="1653540" y="2261870"/>
                    <a:pt x="1758950" y="2152650"/>
                  </a:cubicBezTo>
                  <a:cubicBezTo>
                    <a:pt x="1841500" y="2066290"/>
                    <a:pt x="1905000" y="1968500"/>
                    <a:pt x="1955800" y="1860550"/>
                  </a:cubicBezTo>
                  <a:cubicBezTo>
                    <a:pt x="2026920" y="1708150"/>
                    <a:pt x="2096770" y="1555750"/>
                    <a:pt x="2167890" y="1404620"/>
                  </a:cubicBezTo>
                  <a:cubicBezTo>
                    <a:pt x="2232660" y="1267460"/>
                    <a:pt x="2307590" y="1135380"/>
                    <a:pt x="2401570" y="1016000"/>
                  </a:cubicBezTo>
                  <a:cubicBezTo>
                    <a:pt x="2482850" y="913130"/>
                    <a:pt x="2573020" y="821690"/>
                    <a:pt x="2687320" y="754380"/>
                  </a:cubicBezTo>
                  <a:cubicBezTo>
                    <a:pt x="2792730" y="693420"/>
                    <a:pt x="2907030" y="656590"/>
                    <a:pt x="3025140" y="631190"/>
                  </a:cubicBezTo>
                  <a:cubicBezTo>
                    <a:pt x="3108960" y="613410"/>
                    <a:pt x="3192780" y="596900"/>
                    <a:pt x="3279140" y="596900"/>
                  </a:cubicBezTo>
                  <a:cubicBezTo>
                    <a:pt x="3397250" y="595630"/>
                    <a:pt x="3512820" y="617220"/>
                    <a:pt x="3624580" y="655320"/>
                  </a:cubicBezTo>
                  <a:cubicBezTo>
                    <a:pt x="3712210" y="684530"/>
                    <a:pt x="3793490" y="722630"/>
                    <a:pt x="3863340" y="784860"/>
                  </a:cubicBezTo>
                  <a:cubicBezTo>
                    <a:pt x="3963670" y="873760"/>
                    <a:pt x="4042410" y="980440"/>
                    <a:pt x="4107180" y="1096010"/>
                  </a:cubicBezTo>
                  <a:cubicBezTo>
                    <a:pt x="4161790" y="1192530"/>
                    <a:pt x="4201160" y="1294130"/>
                    <a:pt x="4232910" y="1399540"/>
                  </a:cubicBezTo>
                  <a:cubicBezTo>
                    <a:pt x="4281170" y="1554480"/>
                    <a:pt x="4312920" y="1713230"/>
                    <a:pt x="4323080" y="1875790"/>
                  </a:cubicBezTo>
                  <a:cubicBezTo>
                    <a:pt x="4324350" y="1894840"/>
                    <a:pt x="4326890" y="1913890"/>
                    <a:pt x="4329430" y="1932940"/>
                  </a:cubicBezTo>
                  <a:cubicBezTo>
                    <a:pt x="4329430" y="1998980"/>
                    <a:pt x="4329430" y="2066290"/>
                    <a:pt x="4329430" y="2132330"/>
                  </a:cubicBezTo>
                  <a:cubicBezTo>
                    <a:pt x="4328160" y="2139950"/>
                    <a:pt x="4326890" y="2147570"/>
                    <a:pt x="4326890" y="2153920"/>
                  </a:cubicBezTo>
                  <a:cubicBezTo>
                    <a:pt x="4321810" y="2226310"/>
                    <a:pt x="4319270" y="2299970"/>
                    <a:pt x="4311650" y="2372360"/>
                  </a:cubicBezTo>
                  <a:cubicBezTo>
                    <a:pt x="4295140" y="2532380"/>
                    <a:pt x="4262120" y="2689860"/>
                    <a:pt x="4220210" y="2844800"/>
                  </a:cubicBezTo>
                  <a:cubicBezTo>
                    <a:pt x="4142740" y="3131820"/>
                    <a:pt x="4036060" y="3408679"/>
                    <a:pt x="3902710" y="3674109"/>
                  </a:cubicBezTo>
                  <a:cubicBezTo>
                    <a:pt x="3742690" y="3994150"/>
                    <a:pt x="3559810" y="4300219"/>
                    <a:pt x="3352800" y="4591050"/>
                  </a:cubicBezTo>
                  <a:cubicBezTo>
                    <a:pt x="3248660" y="4737100"/>
                    <a:pt x="3143250" y="4879340"/>
                    <a:pt x="3020060" y="5010150"/>
                  </a:cubicBezTo>
                  <a:cubicBezTo>
                    <a:pt x="2992120" y="5040629"/>
                    <a:pt x="2960370" y="5067300"/>
                    <a:pt x="2934970" y="5100320"/>
                  </a:cubicBezTo>
                  <a:cubicBezTo>
                    <a:pt x="2851150" y="5204460"/>
                    <a:pt x="2753360" y="5290820"/>
                    <a:pt x="2640330" y="5360670"/>
                  </a:cubicBezTo>
                  <a:cubicBezTo>
                    <a:pt x="2540000" y="5422900"/>
                    <a:pt x="2434590" y="5469890"/>
                    <a:pt x="2317750" y="5488940"/>
                  </a:cubicBezTo>
                  <a:cubicBezTo>
                    <a:pt x="2283460" y="5494020"/>
                    <a:pt x="2249170" y="5499100"/>
                    <a:pt x="2216150" y="5504180"/>
                  </a:cubicBezTo>
                  <a:close/>
                  <a:moveTo>
                    <a:pt x="1244600" y="2216150"/>
                  </a:moveTo>
                  <a:cubicBezTo>
                    <a:pt x="1428750" y="2164080"/>
                    <a:pt x="1567180" y="2056130"/>
                    <a:pt x="1656080" y="1885950"/>
                  </a:cubicBezTo>
                  <a:cubicBezTo>
                    <a:pt x="1709420" y="1781810"/>
                    <a:pt x="1760220" y="1677670"/>
                    <a:pt x="1807210" y="1569720"/>
                  </a:cubicBezTo>
                  <a:cubicBezTo>
                    <a:pt x="1869440" y="1430020"/>
                    <a:pt x="1925320" y="1287780"/>
                    <a:pt x="1985010" y="1145540"/>
                  </a:cubicBezTo>
                  <a:cubicBezTo>
                    <a:pt x="2020570" y="1062990"/>
                    <a:pt x="2061210" y="981710"/>
                    <a:pt x="2090420" y="897890"/>
                  </a:cubicBezTo>
                  <a:cubicBezTo>
                    <a:pt x="2108200" y="845820"/>
                    <a:pt x="2127250" y="793750"/>
                    <a:pt x="2151380" y="744220"/>
                  </a:cubicBezTo>
                  <a:cubicBezTo>
                    <a:pt x="2192020" y="660400"/>
                    <a:pt x="2197100" y="571500"/>
                    <a:pt x="2175510" y="480060"/>
                  </a:cubicBezTo>
                  <a:cubicBezTo>
                    <a:pt x="2161540" y="422910"/>
                    <a:pt x="2131060" y="373380"/>
                    <a:pt x="2104390" y="322580"/>
                  </a:cubicBezTo>
                  <a:cubicBezTo>
                    <a:pt x="2065020" y="245110"/>
                    <a:pt x="2007870" y="182880"/>
                    <a:pt x="1935480" y="137160"/>
                  </a:cubicBezTo>
                  <a:cubicBezTo>
                    <a:pt x="1805940" y="54610"/>
                    <a:pt x="1663700" y="8890"/>
                    <a:pt x="1510030" y="2540"/>
                  </a:cubicBezTo>
                  <a:cubicBezTo>
                    <a:pt x="1452880" y="0"/>
                    <a:pt x="1394460" y="5080"/>
                    <a:pt x="1336040" y="8890"/>
                  </a:cubicBezTo>
                  <a:cubicBezTo>
                    <a:pt x="1240790" y="13970"/>
                    <a:pt x="1146810" y="29210"/>
                    <a:pt x="1055370" y="59690"/>
                  </a:cubicBezTo>
                  <a:cubicBezTo>
                    <a:pt x="955040" y="92710"/>
                    <a:pt x="854710" y="129540"/>
                    <a:pt x="767080" y="191770"/>
                  </a:cubicBezTo>
                  <a:cubicBezTo>
                    <a:pt x="687070" y="248920"/>
                    <a:pt x="613410" y="313690"/>
                    <a:pt x="546100" y="386080"/>
                  </a:cubicBezTo>
                  <a:cubicBezTo>
                    <a:pt x="408940" y="537210"/>
                    <a:pt x="294640" y="701040"/>
                    <a:pt x="227330" y="897890"/>
                  </a:cubicBezTo>
                  <a:cubicBezTo>
                    <a:pt x="161290" y="1089660"/>
                    <a:pt x="137160" y="1283970"/>
                    <a:pt x="161290" y="1483360"/>
                  </a:cubicBezTo>
                  <a:cubicBezTo>
                    <a:pt x="185420" y="1678940"/>
                    <a:pt x="262890" y="1849120"/>
                    <a:pt x="394970" y="1997710"/>
                  </a:cubicBezTo>
                  <a:cubicBezTo>
                    <a:pt x="548640" y="2169160"/>
                    <a:pt x="741680" y="2246630"/>
                    <a:pt x="935990" y="2256790"/>
                  </a:cubicBezTo>
                  <a:cubicBezTo>
                    <a:pt x="1050290" y="2258060"/>
                    <a:pt x="1158240" y="2240280"/>
                    <a:pt x="1244600" y="2216150"/>
                  </a:cubicBezTo>
                  <a:close/>
                </a:path>
              </a:pathLst>
            </a:custGeom>
            <a:blipFill>
              <a:blip r:embed="rId4"/>
              <a:stretch>
                <a:fillRect l="58" t="-8903" r="-58" b="-894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697443" y="1276209"/>
            <a:ext cx="8891982" cy="84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</a:pPr>
            <a:r>
              <a:rPr lang="en-US" sz="2585" dirty="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FROM THE DASHBOARD, WE CAN ANSWER MANY QUESTIONS, INCLUDING: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97443" y="2429233"/>
            <a:ext cx="9338539" cy="716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Which countries have achieved the highest economic growth rate in recent years?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Which countries suffer from the highest unemployment rate?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per capita income levels differ between developed and developing countries?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the birth rate or death rate affect countries' income?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labor force participants affect countries' income? Male / Female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gender inequality affect countries' income?</a:t>
            </a:r>
          </a:p>
          <a:p>
            <a:pPr marL="551340" lvl="1" indent="-275670" algn="l">
              <a:lnSpc>
                <a:spcPts val="4085"/>
              </a:lnSpc>
              <a:buFont typeface="Arial"/>
              <a:buChar char="•"/>
            </a:pPr>
            <a:r>
              <a:rPr lang="en-US" sz="255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the Human Development Index affect income?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9372" y="627988"/>
            <a:ext cx="6563535" cy="200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MEMBERS </a:t>
            </a:r>
            <a:r>
              <a:rPr lang="en-US" sz="7000" u="none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TEAM</a:t>
            </a:r>
          </a:p>
        </p:txBody>
      </p:sp>
      <p:sp>
        <p:nvSpPr>
          <p:cNvPr id="3" name="Freeform 3"/>
          <p:cNvSpPr/>
          <p:nvPr/>
        </p:nvSpPr>
        <p:spPr>
          <a:xfrm rot="-9893434">
            <a:off x="7071190" y="-4922182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5082112"/>
            <a:ext cx="2825000" cy="2759613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b="-11063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853700" y="1927684"/>
            <a:ext cx="2802060" cy="2737204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5066" b="-506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963411" y="5082112"/>
            <a:ext cx="2825000" cy="2759613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5066" b="-506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99708" y="1922929"/>
            <a:ext cx="2857674" cy="2791531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t="-27155" b="-2715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21860" y="5172325"/>
            <a:ext cx="2825000" cy="2759613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5066" b="-5066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119447" y="1954847"/>
            <a:ext cx="2825000" cy="2759613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5066" b="-506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35230" y="4896100"/>
            <a:ext cx="218663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JOHN MAGDY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0208" y="8035498"/>
            <a:ext cx="2581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ESRAA GAMAL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075" y="8035498"/>
            <a:ext cx="351024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ISLAM OSAMA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53700" y="4886575"/>
            <a:ext cx="3109712" cy="25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9"/>
              </a:lnSpc>
              <a:spcBef>
                <a:spcPct val="0"/>
              </a:spcBef>
            </a:pPr>
            <a:r>
              <a:rPr lang="en-US" sz="1708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KAWTHER ABDULLAH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5485" y="8035498"/>
            <a:ext cx="209775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LOBNA ALI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04426" y="4948762"/>
            <a:ext cx="209775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IMAN  HOSSAM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434736" y="-3153513"/>
            <a:ext cx="10197343" cy="11342773"/>
            <a:chOff x="687070" y="247650"/>
            <a:chExt cx="11148060" cy="12400280"/>
          </a:xfrm>
        </p:grpSpPr>
        <p:sp>
          <p:nvSpPr>
            <p:cNvPr id="3" name="Freeform 3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/>
              <a:stretch>
                <a:fillRect l="-44721" t="-2044" r="-31422" b="204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9507671">
            <a:off x="-2397002" y="5385336"/>
            <a:ext cx="12924718" cy="7745928"/>
          </a:xfrm>
          <a:custGeom>
            <a:avLst/>
            <a:gdLst/>
            <a:ahLst/>
            <a:cxnLst/>
            <a:rect l="l" t="t" r="r" b="b"/>
            <a:pathLst>
              <a:path w="12924718" h="7745928">
                <a:moveTo>
                  <a:pt x="0" y="0"/>
                </a:moveTo>
                <a:lnTo>
                  <a:pt x="12924719" y="0"/>
                </a:lnTo>
                <a:lnTo>
                  <a:pt x="12924719" y="7745928"/>
                </a:lnTo>
                <a:lnTo>
                  <a:pt x="0" y="774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13974" y="562473"/>
            <a:ext cx="8064638" cy="299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WORLD ECONOMICS</a:t>
            </a:r>
          </a:p>
          <a:p>
            <a:pPr marL="0" lvl="0" indent="0" algn="l">
              <a:lnSpc>
                <a:spcPts val="7840"/>
              </a:lnSpc>
            </a:pPr>
            <a:r>
              <a:rPr lang="en-US" sz="70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Indicators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3974" y="3761414"/>
            <a:ext cx="7762760" cy="481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948"/>
              </a:lnSpc>
              <a:buFont typeface="Arial"/>
              <a:buChar char="•"/>
            </a:pPr>
            <a:r>
              <a:rPr lang="en-US" sz="2200">
                <a:solidFill>
                  <a:srgbClr val="0757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indicators within the Economy section allow us to analyze various aspects of both national and global economic activity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Countries produce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"/>
                <a:ea typeface="Montserrat"/>
                <a:cs typeface="Montserrat"/>
                <a:sym typeface="Montserrat"/>
              </a:rPr>
              <a:t>Goods 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"/>
                <a:ea typeface="Montserrat"/>
                <a:cs typeface="Montserrat"/>
                <a:sym typeface="Montserrat"/>
              </a:rPr>
              <a:t>Either to be          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"/>
                <a:ea typeface="Montserrat"/>
                <a:cs typeface="Montserrat"/>
                <a:sym typeface="Montserrat"/>
              </a:rPr>
              <a:t>Consumed -Trade internationally</a:t>
            </a:r>
          </a:p>
          <a:p>
            <a:pPr marL="474981" lvl="1" indent="-237491" algn="l">
              <a:lnSpc>
                <a:spcPts val="2948"/>
              </a:lnSpc>
              <a:buFont typeface="Arial"/>
              <a:buChar char="•"/>
            </a:pPr>
            <a:r>
              <a:rPr lang="en-US" sz="2200">
                <a:solidFill>
                  <a:srgbClr val="0757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importance of these indicators :</a:t>
            </a:r>
          </a:p>
          <a:p>
            <a:pPr algn="l">
              <a:lnSpc>
                <a:spcPts val="2948"/>
              </a:lnSpc>
            </a:pPr>
            <a:r>
              <a:rPr lang="en-US" sz="2200">
                <a:solidFill>
                  <a:srgbClr val="075791"/>
                </a:solidFill>
                <a:latin typeface="Montserrat"/>
                <a:ea typeface="Montserrat"/>
                <a:cs typeface="Montserrat"/>
                <a:sym typeface="Montserrat"/>
              </a:rPr>
              <a:t>It help measures levels and changes in size and structure of different economies . Also, identify any growth or contractions in the economies</a:t>
            </a:r>
          </a:p>
          <a:p>
            <a:pPr algn="l">
              <a:lnSpc>
                <a:spcPts val="2948"/>
              </a:lnSpc>
            </a:pPr>
            <a:endParaRPr lang="en-US" sz="2200">
              <a:solidFill>
                <a:srgbClr val="0757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1198" b="-73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53814" y="4872015"/>
            <a:ext cx="6180372" cy="104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sz="7607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THANK YOU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8014" y="0"/>
            <a:ext cx="19276014" cy="10287000"/>
          </a:xfrm>
          <a:custGeom>
            <a:avLst/>
            <a:gdLst/>
            <a:ahLst/>
            <a:cxnLst/>
            <a:rect l="l" t="t" r="r" b="b"/>
            <a:pathLst>
              <a:path w="19276014" h="10287000">
                <a:moveTo>
                  <a:pt x="0" y="0"/>
                </a:moveTo>
                <a:lnTo>
                  <a:pt x="19276014" y="0"/>
                </a:lnTo>
                <a:lnTo>
                  <a:pt x="192760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44515" r="-1443" b="-455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13718" y="756440"/>
            <a:ext cx="10472550" cy="13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56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WORLD ECONOMIC INDICATORS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9083" y="2650234"/>
            <a:ext cx="9861820" cy="64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Challenges  in Analyzing World Development Indicators Data</a:t>
            </a:r>
          </a:p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endParaRPr lang="en-US" sz="21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5940" y="7132977"/>
            <a:ext cx="3596143" cy="17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"/>
              </a:lnSpc>
            </a:pPr>
            <a:r>
              <a:rPr lang="en-US" sz="215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RELIABILITY OF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3824" y="4132197"/>
            <a:ext cx="5260826" cy="55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2"/>
              </a:lnSpc>
            </a:pPr>
            <a:r>
              <a:rPr lang="en-US" sz="2125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COMPLEXITY IN </a:t>
            </a:r>
          </a:p>
          <a:p>
            <a:pPr algn="ctr">
              <a:lnSpc>
                <a:spcPts val="1402"/>
              </a:lnSpc>
            </a:pPr>
            <a:endParaRPr lang="en-US" sz="2125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  <a:p>
            <a:pPr algn="ctr">
              <a:lnSpc>
                <a:spcPts val="1402"/>
              </a:lnSpc>
            </a:pPr>
            <a:r>
              <a:rPr lang="en-US" sz="2125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INTERPRETATION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6707" y="4360852"/>
            <a:ext cx="3156766" cy="17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"/>
              </a:lnSpc>
            </a:pPr>
            <a:r>
              <a:rPr lang="en-US" sz="2159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 CONSISTENCY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3940" y="7132823"/>
            <a:ext cx="3209283" cy="17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2161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  ACCESSIBILITY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3090" y="4801850"/>
            <a:ext cx="5477702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640" lvl="1" indent="-214820" algn="just">
              <a:lnSpc>
                <a:spcPts val="4377"/>
              </a:lnSpc>
              <a:buFont typeface="Arial"/>
              <a:buChar char="•"/>
            </a:pPr>
            <a:r>
              <a:rPr lang="en-US" sz="1989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Multidimensional Data</a:t>
            </a:r>
          </a:p>
          <a:p>
            <a:pPr marL="429640" lvl="1" indent="-214820" algn="just">
              <a:lnSpc>
                <a:spcPts val="4377"/>
              </a:lnSpc>
              <a:buFont typeface="Arial"/>
              <a:buChar char="•"/>
            </a:pPr>
            <a:r>
              <a:rPr lang="en-US" sz="1989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VS CAUSATION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400" y="7429775"/>
            <a:ext cx="3351222" cy="10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0196" lvl="1" indent="-215098" algn="l">
              <a:lnSpc>
                <a:spcPts val="4383"/>
              </a:lnSpc>
              <a:buFont typeface="Arial"/>
              <a:buChar char="•"/>
            </a:pPr>
            <a:r>
              <a:rPr lang="en-US" sz="1992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Quality’s Source</a:t>
            </a:r>
          </a:p>
          <a:p>
            <a:pPr marL="430196" lvl="1" indent="-215098" algn="l">
              <a:lnSpc>
                <a:spcPts val="4383"/>
              </a:lnSpc>
              <a:buFont typeface="Arial"/>
              <a:buChar char="•"/>
            </a:pPr>
            <a:r>
              <a:rPr lang="en-US" sz="1992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Political Influence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792" y="7429775"/>
            <a:ext cx="5040875" cy="10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0196" lvl="1" indent="-215098" algn="l">
              <a:lnSpc>
                <a:spcPts val="4383"/>
              </a:lnSpc>
              <a:buFont typeface="Arial"/>
              <a:buChar char="•"/>
            </a:pPr>
            <a:r>
              <a:rPr lang="en-US" sz="1992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Language and Format Barriers</a:t>
            </a:r>
          </a:p>
          <a:p>
            <a:pPr marL="430196" lvl="1" indent="-215098" algn="l">
              <a:lnSpc>
                <a:spcPts val="4383"/>
              </a:lnSpc>
              <a:buFont typeface="Arial"/>
              <a:buChar char="•"/>
            </a:pPr>
            <a:r>
              <a:rPr lang="en-US" sz="1992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 of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2179" y="4648125"/>
            <a:ext cx="5365821" cy="159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509" lvl="1" indent="-214254" algn="l">
              <a:lnSpc>
                <a:spcPts val="4366"/>
              </a:lnSpc>
              <a:buFont typeface="Arial"/>
              <a:buChar char="•"/>
            </a:pPr>
            <a:r>
              <a:rPr lang="en-US" sz="1984" spc="138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Variability in Data Collection</a:t>
            </a:r>
          </a:p>
          <a:p>
            <a:pPr marL="428509" lvl="1" indent="-214254" algn="l">
              <a:lnSpc>
                <a:spcPts val="4366"/>
              </a:lnSpc>
              <a:buFont typeface="Arial"/>
              <a:buChar char="•"/>
            </a:pPr>
            <a:r>
              <a:rPr lang="en-US" sz="1984" spc="138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Lag in Data Updates</a:t>
            </a:r>
          </a:p>
          <a:p>
            <a:pPr marL="0" lvl="0" indent="0" algn="ctr">
              <a:lnSpc>
                <a:spcPts val="4366"/>
              </a:lnSpc>
            </a:pPr>
            <a:endParaRPr lang="en-US" sz="1984" spc="138">
              <a:solidFill>
                <a:srgbClr val="004AA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Freeform 13"/>
          <p:cNvSpPr/>
          <p:nvPr/>
        </p:nvSpPr>
        <p:spPr>
          <a:xfrm rot="-1898846">
            <a:off x="-8089111" y="-1371307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422082" y="4051690"/>
            <a:ext cx="638897" cy="6388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8243" y="6823815"/>
            <a:ext cx="638897" cy="6388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04326" y="4051690"/>
            <a:ext cx="638897" cy="63889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704" y="6823815"/>
            <a:ext cx="638897" cy="63889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621917">
            <a:off x="7762813" y="-2224451"/>
            <a:ext cx="12673443" cy="14097004"/>
            <a:chOff x="687070" y="247650"/>
            <a:chExt cx="11148060" cy="12400280"/>
          </a:xfrm>
        </p:grpSpPr>
        <p:sp>
          <p:nvSpPr>
            <p:cNvPr id="3" name="Freeform 3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-15257" t="-2044" r="-1957" b="20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35073" y="3966991"/>
            <a:ext cx="14567424" cy="105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43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SOLUTIONS TO THE CHALLENGES IN (WDI) DATA</a:t>
            </a:r>
          </a:p>
          <a:p>
            <a:pPr marL="0" lvl="0" indent="0" algn="l">
              <a:lnSpc>
                <a:spcPts val="4085"/>
              </a:lnSpc>
              <a:spcBef>
                <a:spcPct val="0"/>
              </a:spcBef>
            </a:pPr>
            <a:endParaRPr lang="en-US" sz="4300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35073" y="4824051"/>
            <a:ext cx="638897" cy="638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03257" y="4817918"/>
            <a:ext cx="9370989" cy="225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2099" spc="146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Involve enhancing data collection methods, standardizing reporting practices, and improving the use of internationally recognized sources to ensure the indicators accurately reflect development</a:t>
            </a:r>
          </a:p>
        </p:txBody>
      </p:sp>
      <p:sp>
        <p:nvSpPr>
          <p:cNvPr id="9" name="Freeform 9"/>
          <p:cNvSpPr/>
          <p:nvPr/>
        </p:nvSpPr>
        <p:spPr>
          <a:xfrm rot="-1898846">
            <a:off x="4924522" y="4073632"/>
            <a:ext cx="21755950" cy="7397023"/>
          </a:xfrm>
          <a:custGeom>
            <a:avLst/>
            <a:gdLst/>
            <a:ahLst/>
            <a:cxnLst/>
            <a:rect l="l" t="t" r="r" b="b"/>
            <a:pathLst>
              <a:path w="21755950" h="7397023">
                <a:moveTo>
                  <a:pt x="0" y="0"/>
                </a:moveTo>
                <a:lnTo>
                  <a:pt x="21755951" y="0"/>
                </a:lnTo>
                <a:lnTo>
                  <a:pt x="21755951" y="7397023"/>
                </a:lnTo>
                <a:lnTo>
                  <a:pt x="0" y="7397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602860">
            <a:off x="9922475" y="-88409"/>
            <a:ext cx="8711290" cy="9689797"/>
            <a:chOff x="687070" y="247650"/>
            <a:chExt cx="11148060" cy="12400280"/>
          </a:xfrm>
        </p:grpSpPr>
        <p:sp>
          <p:nvSpPr>
            <p:cNvPr id="3" name="Freeform 3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/>
              <a:stretch>
                <a:fillRect l="-61188" t="-2044" r="-26766" b="20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397119"/>
            <a:ext cx="10747105" cy="60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4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WHAT IS MEANT BY THE TERM GDP?</a:t>
            </a: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821430"/>
            <a:ext cx="6870396" cy="646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GDP (Gross Domestic Product) is a key economic indicator that measures the total monetary value of all goods and services produced within a country's borders over a specific time period, usually annually or quarterly.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99"/>
              </a:lnSpc>
            </a:pPr>
            <a:r>
              <a:rPr lang="en-US" sz="19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Key Aspects of GDP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Total Output: GDP includes everything produced within a country, from cars and electronics to healthcare and education services.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Market Value: It is measured in monetary terms, reflecting the market value of goods and services.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799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Domestic Focus: GDP only accounts for production within the country's borders, regardless of whether the companies involved are domestic or foreign-owned.</a:t>
            </a:r>
          </a:p>
          <a:p>
            <a:pPr marL="0" lvl="0" indent="0" algn="l"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004AA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360885" y="1028700"/>
            <a:ext cx="9258337" cy="92583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401431" y="-7523399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6579"/>
            </a:stretch>
          </a:blipFill>
        </p:spPr>
      </p:sp>
      <p:sp>
        <p:nvSpPr>
          <p:cNvPr id="5" name="Freeform 5"/>
          <p:cNvSpPr/>
          <p:nvPr/>
        </p:nvSpPr>
        <p:spPr>
          <a:xfrm rot="971903">
            <a:off x="-2768303" y="4270373"/>
            <a:ext cx="10294462" cy="7449447"/>
          </a:xfrm>
          <a:custGeom>
            <a:avLst/>
            <a:gdLst/>
            <a:ahLst/>
            <a:cxnLst/>
            <a:rect l="l" t="t" r="r" b="b"/>
            <a:pathLst>
              <a:path w="10294462" h="7449447">
                <a:moveTo>
                  <a:pt x="0" y="0"/>
                </a:moveTo>
                <a:lnTo>
                  <a:pt x="10294461" y="0"/>
                </a:lnTo>
                <a:lnTo>
                  <a:pt x="10294461" y="7449447"/>
                </a:lnTo>
                <a:lnTo>
                  <a:pt x="0" y="744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302970"/>
            <a:ext cx="9915558" cy="54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0139" lvl="1" indent="-475069" algn="l">
              <a:lnSpc>
                <a:spcPts val="4180"/>
              </a:lnSpc>
              <a:buAutoNum type="arabicPeriod"/>
            </a:pPr>
            <a:r>
              <a:rPr lang="en-US" sz="440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HUMAN DEVELOPMENT 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535" y="266023"/>
            <a:ext cx="5146943" cy="62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  <a:spcBef>
                <a:spcPct val="0"/>
              </a:spcBef>
            </a:pPr>
            <a:r>
              <a:rPr lang="en-US" sz="4078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COMMON TERMS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0760" y="0"/>
            <a:ext cx="10284208" cy="10287000"/>
          </a:xfrm>
          <a:custGeom>
            <a:avLst/>
            <a:gdLst/>
            <a:ahLst/>
            <a:cxnLst/>
            <a:rect l="l" t="t" r="r" b="b"/>
            <a:pathLst>
              <a:path w="10284208" h="10287000">
                <a:moveTo>
                  <a:pt x="0" y="0"/>
                </a:moveTo>
                <a:lnTo>
                  <a:pt x="10284208" y="0"/>
                </a:lnTo>
                <a:lnTo>
                  <a:pt x="102842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" t="-588" r="-307"/>
            </a:stretch>
          </a:blipFill>
          <a:ln w="38100" cap="rnd">
            <a:solidFill>
              <a:srgbClr val="004AAD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11401431" y="-7523399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6579"/>
            </a:stretch>
          </a:blipFill>
        </p:spPr>
      </p:sp>
      <p:sp>
        <p:nvSpPr>
          <p:cNvPr id="4" name="Freeform 4"/>
          <p:cNvSpPr/>
          <p:nvPr/>
        </p:nvSpPr>
        <p:spPr>
          <a:xfrm rot="1025131">
            <a:off x="-1451603" y="4003664"/>
            <a:ext cx="10184192" cy="7369652"/>
          </a:xfrm>
          <a:custGeom>
            <a:avLst/>
            <a:gdLst/>
            <a:ahLst/>
            <a:cxnLst/>
            <a:rect l="l" t="t" r="r" b="b"/>
            <a:pathLst>
              <a:path w="10184192" h="7369652">
                <a:moveTo>
                  <a:pt x="0" y="0"/>
                </a:moveTo>
                <a:lnTo>
                  <a:pt x="10184192" y="0"/>
                </a:lnTo>
                <a:lnTo>
                  <a:pt x="10184192" y="7369652"/>
                </a:lnTo>
                <a:lnTo>
                  <a:pt x="0" y="736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2474" y="2933700"/>
            <a:ext cx="7162800" cy="165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2"/>
              </a:lnSpc>
            </a:pPr>
            <a:r>
              <a:rPr lang="en-US" sz="4434" dirty="0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2. MEAN YEARS OF SCHOOLING</a:t>
            </a:r>
          </a:p>
          <a:p>
            <a:pPr algn="l">
              <a:lnSpc>
                <a:spcPts val="4212"/>
              </a:lnSpc>
            </a:pPr>
            <a:endParaRPr lang="en-US" sz="4434" dirty="0">
              <a:solidFill>
                <a:srgbClr val="004AAD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2757792"/>
            <a:ext cx="14870247" cy="6896100"/>
          </a:xfrm>
          <a:custGeom>
            <a:avLst/>
            <a:gdLst/>
            <a:ahLst/>
            <a:cxnLst/>
            <a:rect l="l" t="t" r="r" b="b"/>
            <a:pathLst>
              <a:path w="17548494" h="7706125">
                <a:moveTo>
                  <a:pt x="0" y="0"/>
                </a:moveTo>
                <a:lnTo>
                  <a:pt x="17548494" y="0"/>
                </a:lnTo>
                <a:lnTo>
                  <a:pt x="17548494" y="7706125"/>
                </a:lnTo>
                <a:lnTo>
                  <a:pt x="0" y="770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9" t="-1883" r="-1161" b="-9380"/>
            </a:stretch>
          </a:blipFill>
          <a:ln w="38100" cap="rnd">
            <a:solidFill>
              <a:srgbClr val="004AAD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11401431" y="-7523399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65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0374" y="476751"/>
            <a:ext cx="15472052" cy="53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2"/>
              </a:lnSpc>
            </a:pPr>
            <a:r>
              <a:rPr lang="en-US" sz="423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3.GNIPC (GROSS NATIONAL INCOME PER CAPITA)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89899"/>
            <a:ext cx="15472052" cy="167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2099" spc="146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an economic indicator that represents the average income per person in a country, after accounting for the total income generated by the nation's residents, both domestically and abroad</a:t>
            </a:r>
          </a:p>
          <a:p>
            <a:pPr algn="just">
              <a:lnSpc>
                <a:spcPts val="4619"/>
              </a:lnSpc>
            </a:pPr>
            <a:endParaRPr lang="en-US" sz="2099" spc="146">
              <a:solidFill>
                <a:srgbClr val="004AA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01431" y="-7523399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38043"/>
            <a:ext cx="8662070" cy="5994856"/>
          </a:xfrm>
          <a:custGeom>
            <a:avLst/>
            <a:gdLst/>
            <a:ahLst/>
            <a:cxnLst/>
            <a:rect l="l" t="t" r="r" b="b"/>
            <a:pathLst>
              <a:path w="8662070" h="5994856">
                <a:moveTo>
                  <a:pt x="0" y="0"/>
                </a:moveTo>
                <a:lnTo>
                  <a:pt x="8662070" y="0"/>
                </a:lnTo>
                <a:lnTo>
                  <a:pt x="8662070" y="5994857"/>
                </a:lnTo>
                <a:lnTo>
                  <a:pt x="0" y="599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04" t="-12955" r="-1216" b="-3772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40334" y="3351122"/>
            <a:ext cx="500872" cy="5768699"/>
          </a:xfrm>
          <a:custGeom>
            <a:avLst/>
            <a:gdLst/>
            <a:ahLst/>
            <a:cxnLst/>
            <a:rect l="l" t="t" r="r" b="b"/>
            <a:pathLst>
              <a:path w="500872" h="5768699">
                <a:moveTo>
                  <a:pt x="0" y="0"/>
                </a:moveTo>
                <a:lnTo>
                  <a:pt x="500872" y="0"/>
                </a:lnTo>
                <a:lnTo>
                  <a:pt x="500872" y="5768699"/>
                </a:lnTo>
                <a:lnTo>
                  <a:pt x="0" y="576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70" r="-22783"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90374" y="476751"/>
            <a:ext cx="15472052" cy="53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2"/>
              </a:lnSpc>
            </a:pPr>
            <a:r>
              <a:rPr lang="en-US" sz="4234">
                <a:solidFill>
                  <a:srgbClr val="004AAD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4.</a:t>
            </a:r>
            <a:r>
              <a:rPr lang="en-US" sz="4234">
                <a:solidFill>
                  <a:srgbClr val="004AAD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LIFE EXPECTANCY AT BIRTH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542592"/>
            <a:ext cx="15472052" cy="184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2299" spc="16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a statistical measure that estimates the average number of years a newborn is expected to live, assuming that current mortality rates remain constant throughout their life.</a:t>
            </a:r>
          </a:p>
          <a:p>
            <a:pPr algn="just">
              <a:lnSpc>
                <a:spcPts val="5059"/>
              </a:lnSpc>
            </a:pPr>
            <a:endParaRPr lang="en-US" sz="2299" spc="160">
              <a:solidFill>
                <a:srgbClr val="004AAD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657</Words>
  <Application>Microsoft Office PowerPoint</Application>
  <PresentationFormat>Custom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Garet ExtraBold</vt:lpstr>
      <vt:lpstr>Montserrat Bold</vt:lpstr>
      <vt:lpstr>Montserrat</vt:lpstr>
      <vt:lpstr>Archivo Black</vt:lpstr>
      <vt:lpstr>Arial</vt:lpstr>
      <vt:lpstr>Garet Bold</vt:lpstr>
      <vt:lpstr>Garet ExtraBold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cp:lastModifiedBy>Islam Osama</cp:lastModifiedBy>
  <cp:revision>2</cp:revision>
  <dcterms:created xsi:type="dcterms:W3CDTF">2006-08-16T00:00:00Z</dcterms:created>
  <dcterms:modified xsi:type="dcterms:W3CDTF">2024-08-31T06:37:22Z</dcterms:modified>
  <dc:identifier>DAGPKXmgzNY</dc:identifier>
</cp:coreProperties>
</file>